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Dela Gothic One" panose="020B0604020202020204" charset="-128"/>
      <p:regular r:id="rId14"/>
    </p:embeddedFont>
    <p:embeddedFont>
      <p:font typeface="DM Sans" pitchFamily="2" charset="0"/>
      <p:regular r:id="rId15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3" autoAdjust="0"/>
  </p:normalViewPr>
  <p:slideViewPr>
    <p:cSldViewPr snapToGrid="0" snapToObjects="1">
      <p:cViewPr varScale="1">
        <p:scale>
          <a:sx n="73" d="100"/>
          <a:sy n="73" d="100"/>
        </p:scale>
        <p:origin x="82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745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w4q2JDx3zE?feature=oembed" TargetMode="External"/><Relationship Id="rId5" Type="http://schemas.openxmlformats.org/officeDocument/2006/relationships/hyperlink" Target="https://youtu.be/Qw4q2JDx3zE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5.sv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cs.github.com/copilot" TargetMode="External"/><Relationship Id="rId11" Type="http://schemas.openxmlformats.org/officeDocument/2006/relationships/image" Target="../media/image19.svg"/><Relationship Id="rId5" Type="http://schemas.openxmlformats.org/officeDocument/2006/relationships/hyperlink" Target="https://github.com/features/copilot/whats-new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hub.blog/ai-and-ml/github-copilot/" TargetMode="External"/><Relationship Id="rId9" Type="http://schemas.openxmlformats.org/officeDocument/2006/relationships/hyperlink" Target="https://code.visualstudio.com/docs/copilot/over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185" y="683683"/>
            <a:ext cx="4307677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GitHub Copilot - AI w codziennej pracy programisty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777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Przedmiot: Technologie Chmurowe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46818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Data: Luty 2026</a:t>
            </a:r>
            <a:endParaRPr lang="en-US" sz="1700" dirty="0"/>
          </a:p>
        </p:txBody>
      </p:sp>
      <p:pic>
        <p:nvPicPr>
          <p:cNvPr id="6" name="Multimedia online 5" title="Copilot w akcji">
            <a:hlinkClick r:id="" action="ppaction://media"/>
            <a:extLst>
              <a:ext uri="{FF2B5EF4-FFF2-40B4-BE49-F238E27FC236}">
                <a16:creationId xmlns:a16="http://schemas.microsoft.com/office/drawing/2014/main" id="{B1A47A2A-11B2-94C7-C681-B922B6465DC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294085" y="567558"/>
            <a:ext cx="8324193" cy="6243145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E93A7F96-5B11-68F2-C66B-31FDB5B987A7}"/>
              </a:ext>
            </a:extLst>
          </p:cNvPr>
          <p:cNvSpPr/>
          <p:nvPr/>
        </p:nvSpPr>
        <p:spPr>
          <a:xfrm>
            <a:off x="5524750" y="69618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pl-PL" sz="1700" dirty="0">
                <a:solidFill>
                  <a:srgbClr val="FFE5E5"/>
                </a:solidFill>
                <a:latin typeface="DM Sans" pitchFamily="34" charset="0"/>
              </a:rPr>
              <a:t>Autor: Piotr Roman 122217 , nagranie bez ścieżki dźwiękowej</a:t>
            </a:r>
          </a:p>
          <a:p>
            <a:pPr>
              <a:lnSpc>
                <a:spcPts val="2700"/>
              </a:lnSpc>
            </a:pPr>
            <a:r>
              <a:rPr lang="en-US" sz="1700" dirty="0" err="1">
                <a:solidFill>
                  <a:srgbClr val="C00000"/>
                </a:solidFill>
                <a:hlinkClick r:id="rId5"/>
              </a:rPr>
              <a:t>Otwórz</a:t>
            </a:r>
            <a:r>
              <a:rPr lang="en-US" sz="1700" dirty="0">
                <a:solidFill>
                  <a:srgbClr val="C00000"/>
                </a:solidFill>
                <a:hlinkClick r:id="rId5"/>
              </a:rPr>
              <a:t> w </a:t>
            </a:r>
            <a:r>
              <a:rPr lang="en-US" sz="1700" dirty="0" err="1">
                <a:solidFill>
                  <a:srgbClr val="C00000"/>
                </a:solidFill>
                <a:hlinkClick r:id="rId5"/>
              </a:rPr>
              <a:t>przeglądarce</a:t>
            </a:r>
            <a:endParaRPr lang="en-US" sz="17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4023" y="592455"/>
            <a:ext cx="1054179" cy="231338"/>
          </a:xfrm>
          <a:prstGeom prst="roundRect">
            <a:avLst>
              <a:gd name="adj" fmla="val 20341"/>
            </a:avLst>
          </a:prstGeom>
          <a:solidFill>
            <a:srgbClr val="460707"/>
          </a:solidFill>
          <a:ln/>
        </p:spPr>
      </p:sp>
      <p:sp>
        <p:nvSpPr>
          <p:cNvPr id="3" name="Text 1"/>
          <p:cNvSpPr/>
          <p:nvPr/>
        </p:nvSpPr>
        <p:spPr>
          <a:xfrm>
            <a:off x="837962" y="634365"/>
            <a:ext cx="886301" cy="147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PODSUMOWANIE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754023" y="859988"/>
            <a:ext cx="456795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Rezultat końcowy i wnioski</a:t>
            </a:r>
            <a:endParaRPr lang="en-US" sz="2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54" y="1466017"/>
            <a:ext cx="5466398" cy="50974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13213" y="2638425"/>
            <a:ext cx="4370665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Aplikacja CRM oferowała kluczowe funkcjonalności: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513213" y="3189684"/>
            <a:ext cx="4370665" cy="73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Tablica Kanban do wizualnego zarządzania zadaniami.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 CSV dla łatwego ładowania danych.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Wyszukiwanie leadów z zaawansowanymi filtrami.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Kompleksowe zarządzanie kontaktami.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9513213" y="4018029"/>
            <a:ext cx="184273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Wnioski: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513213" y="4338902"/>
            <a:ext cx="4370665" cy="922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 Copilot znacząco przyspiesza proces developmentu.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Jakość promptów jest kluczowa dla jakości wyników AI.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Społeczność open-source dostarcza wiele gotowych rozwiązań.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to partner, a nie zastępca programisty, wspierający kreatywność i efektywność.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54023" y="6578412"/>
            <a:ext cx="13122354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54023" y="7082760"/>
            <a:ext cx="489989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Dziękuję za uwagę! Pytania?</a:t>
            </a:r>
            <a:endParaRPr lang="en-US" sz="2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87F73DE-C0C5-C277-9E51-E28B5A1FA7DC}"/>
              </a:ext>
            </a:extLst>
          </p:cNvPr>
          <p:cNvSpPr/>
          <p:nvPr/>
        </p:nvSpPr>
        <p:spPr>
          <a:xfrm>
            <a:off x="758309" y="644604"/>
            <a:ext cx="13113782" cy="128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 dalej? Zasoby i ostrzeżenia dla świadomego programisty</a:t>
            </a:r>
            <a:endParaRPr lang="en-US" sz="4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4815901-479F-88BA-B383-5314444AE54C}"/>
              </a:ext>
            </a:extLst>
          </p:cNvPr>
          <p:cNvSpPr/>
          <p:nvPr/>
        </p:nvSpPr>
        <p:spPr>
          <a:xfrm>
            <a:off x="758309" y="2278261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Świat AI, a w szczególności narzędzi takich jak Copilot, rozwija się w zawrotnym tempie. Aby nadążyć za zmianami i unikać pułapek, kluczowe jest korzystanie z wiarygodnych źródeł. Poniżej znajdziesz wskazówki, jak efektywnie śledzić nowości i na co uważać.</a:t>
            </a:r>
            <a:endParaRPr lang="en-US" sz="15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CD63D8A-574C-B884-4232-8DE9DFA4453F}"/>
              </a:ext>
            </a:extLst>
          </p:cNvPr>
          <p:cNvSpPr/>
          <p:nvPr/>
        </p:nvSpPr>
        <p:spPr>
          <a:xfrm>
            <a:off x="758309" y="3360777"/>
            <a:ext cx="4254341" cy="4224099"/>
          </a:xfrm>
          <a:prstGeom prst="roundRect">
            <a:avLst>
              <a:gd name="adj" fmla="val 2598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3A1A632-32CA-EEAA-AB5F-A9A76FDBB1A5}"/>
              </a:ext>
            </a:extLst>
          </p:cNvPr>
          <p:cNvSpPr/>
          <p:nvPr/>
        </p:nvSpPr>
        <p:spPr>
          <a:xfrm>
            <a:off x="758309" y="3337917"/>
            <a:ext cx="4254341" cy="91440"/>
          </a:xfrm>
          <a:prstGeom prst="roundRect">
            <a:avLst>
              <a:gd name="adj" fmla="val 89565"/>
            </a:avLst>
          </a:prstGeom>
          <a:solidFill>
            <a:srgbClr val="C91313"/>
          </a:solidFill>
          <a:ln/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300B1751-C6A4-7561-D25D-D56AA4B1B11E}"/>
              </a:ext>
            </a:extLst>
          </p:cNvPr>
          <p:cNvSpPr/>
          <p:nvPr/>
        </p:nvSpPr>
        <p:spPr>
          <a:xfrm>
            <a:off x="2593003" y="3068360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C91313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3CB2F833-3834-DD4F-2448-4E823BAD5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501" y="3243739"/>
            <a:ext cx="233958" cy="233958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677485FC-55B5-E572-BD9E-DE240D37A024}"/>
              </a:ext>
            </a:extLst>
          </p:cNvPr>
          <p:cNvSpPr/>
          <p:nvPr/>
        </p:nvSpPr>
        <p:spPr>
          <a:xfrm>
            <a:off x="976074" y="3848219"/>
            <a:ext cx="350686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Oficjalne źródła GitHub</a:t>
            </a:r>
            <a:endParaRPr lang="en-US" sz="20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AABD6AE-5963-EA42-99B8-936936F3E25C}"/>
              </a:ext>
            </a:extLst>
          </p:cNvPr>
          <p:cNvSpPr/>
          <p:nvPr/>
        </p:nvSpPr>
        <p:spPr>
          <a:xfrm>
            <a:off x="976074" y="4274106"/>
            <a:ext cx="3818811" cy="889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Blog AI &amp; ML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Copilot What's New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Dokumentacja Copilot</a:t>
            </a:r>
            <a:endParaRPr lang="en-US" sz="15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5FF4A80-EC4E-213A-F481-FD67064468E2}"/>
              </a:ext>
            </a:extLst>
          </p:cNvPr>
          <p:cNvSpPr/>
          <p:nvPr/>
        </p:nvSpPr>
        <p:spPr>
          <a:xfrm>
            <a:off x="976074" y="5268538"/>
            <a:ext cx="3818811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Najpewniejsze informacje prosto od twórców. Śledź najnowsze aktualizacje funkcjonalności i najlepsze praktyki.</a:t>
            </a:r>
            <a:endParaRPr lang="en-US" sz="15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64C0B442-1535-2E25-5373-A9D26788EEBA}"/>
              </a:ext>
            </a:extLst>
          </p:cNvPr>
          <p:cNvSpPr/>
          <p:nvPr/>
        </p:nvSpPr>
        <p:spPr>
          <a:xfrm>
            <a:off x="5188029" y="3360777"/>
            <a:ext cx="4254341" cy="4224099"/>
          </a:xfrm>
          <a:prstGeom prst="roundRect">
            <a:avLst>
              <a:gd name="adj" fmla="val 2598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82B1A21E-FBD2-7B91-AF37-67FC524DD988}"/>
              </a:ext>
            </a:extLst>
          </p:cNvPr>
          <p:cNvSpPr/>
          <p:nvPr/>
        </p:nvSpPr>
        <p:spPr>
          <a:xfrm>
            <a:off x="5188029" y="3337917"/>
            <a:ext cx="4254341" cy="91440"/>
          </a:xfrm>
          <a:prstGeom prst="roundRect">
            <a:avLst>
              <a:gd name="adj" fmla="val 89565"/>
            </a:avLst>
          </a:prstGeom>
          <a:solidFill>
            <a:srgbClr val="C91313"/>
          </a:solidFill>
          <a:ln/>
        </p:spPr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EF45CE9A-C783-8BE8-4ECC-D9A892AD52B9}"/>
              </a:ext>
            </a:extLst>
          </p:cNvPr>
          <p:cNvSpPr/>
          <p:nvPr/>
        </p:nvSpPr>
        <p:spPr>
          <a:xfrm>
            <a:off x="7022723" y="3068360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C91313"/>
          </a:solidFill>
          <a:ln/>
        </p:spPr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14BE4FB7-4348-8599-8343-6EAD9C749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8221" y="3243739"/>
            <a:ext cx="233958" cy="233958"/>
          </a:xfrm>
          <a:prstGeom prst="rect">
            <a:avLst/>
          </a:prstGeom>
        </p:spPr>
      </p:pic>
      <p:sp>
        <p:nvSpPr>
          <p:cNvPr id="15" name="Text 11">
            <a:extLst>
              <a:ext uri="{FF2B5EF4-FFF2-40B4-BE49-F238E27FC236}">
                <a16:creationId xmlns:a16="http://schemas.microsoft.com/office/drawing/2014/main" id="{FFAAB6EC-5AEE-8419-B20E-F0FDC4C01B5D}"/>
              </a:ext>
            </a:extLst>
          </p:cNvPr>
          <p:cNvSpPr/>
          <p:nvPr/>
        </p:nvSpPr>
        <p:spPr>
          <a:xfrm>
            <a:off x="5405795" y="3848219"/>
            <a:ext cx="3818811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 Studio Code i społeczność</a:t>
            </a:r>
            <a:endParaRPr lang="en-US" sz="20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A7E8A9D3-BC97-B032-DF40-5FEB0F235211}"/>
              </a:ext>
            </a:extLst>
          </p:cNvPr>
          <p:cNvSpPr/>
          <p:nvPr/>
        </p:nvSpPr>
        <p:spPr>
          <a:xfrm>
            <a:off x="5405795" y="4594741"/>
            <a:ext cx="3818811" cy="118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VS Code Copilot Overview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Oficjalny Changelog VS Code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Repozytoria "awesome-copilot" na GitHubie</a:t>
            </a:r>
            <a:endParaRPr lang="en-US" sz="15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76236B72-E71D-8E02-2802-E3DBA5A9FC3B}"/>
              </a:ext>
            </a:extLst>
          </p:cNvPr>
          <p:cNvSpPr/>
          <p:nvPr/>
        </p:nvSpPr>
        <p:spPr>
          <a:xfrm>
            <a:off x="5405795" y="5763073"/>
            <a:ext cx="3818811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Poznaj integrację Copilota z edytorem i odkryj projekty społeczności rozszerzające jego możliwości.</a:t>
            </a:r>
            <a:endParaRPr lang="en-US" sz="1500" dirty="0"/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78999384-B991-72BF-C361-CB30AEFC1909}"/>
              </a:ext>
            </a:extLst>
          </p:cNvPr>
          <p:cNvSpPr/>
          <p:nvPr/>
        </p:nvSpPr>
        <p:spPr>
          <a:xfrm>
            <a:off x="9617750" y="3360777"/>
            <a:ext cx="4254341" cy="4224099"/>
          </a:xfrm>
          <a:prstGeom prst="roundRect">
            <a:avLst>
              <a:gd name="adj" fmla="val 2598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16C68563-06AF-1532-DC49-62A111C72743}"/>
              </a:ext>
            </a:extLst>
          </p:cNvPr>
          <p:cNvSpPr/>
          <p:nvPr/>
        </p:nvSpPr>
        <p:spPr>
          <a:xfrm>
            <a:off x="9617750" y="3337917"/>
            <a:ext cx="4254341" cy="91440"/>
          </a:xfrm>
          <a:prstGeom prst="roundRect">
            <a:avLst>
              <a:gd name="adj" fmla="val 89565"/>
            </a:avLst>
          </a:prstGeom>
          <a:solidFill>
            <a:srgbClr val="C91313"/>
          </a:solidFill>
          <a:ln/>
        </p:spPr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2FAAD1F0-4692-22EB-E130-88C8CB33C9F2}"/>
              </a:ext>
            </a:extLst>
          </p:cNvPr>
          <p:cNvSpPr/>
          <p:nvPr/>
        </p:nvSpPr>
        <p:spPr>
          <a:xfrm>
            <a:off x="11452443" y="3068360"/>
            <a:ext cx="584954" cy="584954"/>
          </a:xfrm>
          <a:prstGeom prst="roundRect">
            <a:avLst>
              <a:gd name="adj" fmla="val 156320"/>
            </a:avLst>
          </a:prstGeom>
          <a:solidFill>
            <a:srgbClr val="C91313"/>
          </a:solidFill>
          <a:ln/>
        </p:spPr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E17B82C9-BBCB-5775-6D45-5E11671B51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27941" y="3243739"/>
            <a:ext cx="233958" cy="233958"/>
          </a:xfrm>
          <a:prstGeom prst="rect">
            <a:avLst/>
          </a:prstGeom>
        </p:spPr>
      </p:pic>
      <p:sp>
        <p:nvSpPr>
          <p:cNvPr id="22" name="Text 17">
            <a:extLst>
              <a:ext uri="{FF2B5EF4-FFF2-40B4-BE49-F238E27FC236}">
                <a16:creationId xmlns:a16="http://schemas.microsoft.com/office/drawing/2014/main" id="{6FB903FB-091A-4C8B-2E9E-E0075AE87A41}"/>
              </a:ext>
            </a:extLst>
          </p:cNvPr>
          <p:cNvSpPr/>
          <p:nvPr/>
        </p:nvSpPr>
        <p:spPr>
          <a:xfrm>
            <a:off x="9835515" y="3848219"/>
            <a:ext cx="3818811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Ostrzeżenia przed clickbaitami</a:t>
            </a:r>
            <a:endParaRPr lang="en-US" sz="200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EFC76DD6-2D48-9460-3ABE-CBF5A56D6541}"/>
              </a:ext>
            </a:extLst>
          </p:cNvPr>
          <p:cNvSpPr/>
          <p:nvPr/>
        </p:nvSpPr>
        <p:spPr>
          <a:xfrm>
            <a:off x="9835515" y="4594741"/>
            <a:ext cx="3818811" cy="148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Filmy na YouTube często obiecują nierealne "WOW efekty" (np. "Copilot napisał aplikację w 5 minut!"). Pamiętaj, że tytuły typu "monster-sized" są często przesadzone.</a:t>
            </a:r>
            <a:endParaRPr lang="en-US" sz="1500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E5303D53-3C19-4CC0-80CD-849646C787A2}"/>
              </a:ext>
            </a:extLst>
          </p:cNvPr>
          <p:cNvSpPr/>
          <p:nvPr/>
        </p:nvSpPr>
        <p:spPr>
          <a:xfrm>
            <a:off x="9835515" y="5936786"/>
            <a:ext cx="3818811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Zawsze sprawdzaj daty publikacji treści – Copilot szybko ewoluuje, a informacje sprzed kilku miesięcy mogą być już nieaktualne.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1314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3544" y="576382"/>
            <a:ext cx="1470541" cy="363855"/>
          </a:xfrm>
          <a:prstGeom prst="roundRect">
            <a:avLst>
              <a:gd name="adj" fmla="val 18387"/>
            </a:avLst>
          </a:prstGeom>
          <a:solidFill>
            <a:srgbClr val="460707"/>
          </a:solidFill>
          <a:ln/>
        </p:spPr>
      </p:sp>
      <p:sp>
        <p:nvSpPr>
          <p:cNvPr id="3" name="Text 1"/>
          <p:cNvSpPr/>
          <p:nvPr/>
        </p:nvSpPr>
        <p:spPr>
          <a:xfrm>
            <a:off x="852964" y="636032"/>
            <a:ext cx="1231702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WPROWADZENIE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33544" y="1013341"/>
            <a:ext cx="6490692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Czym jest GitHub Copilot?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733544" y="2369344"/>
            <a:ext cx="4291370" cy="2749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 Copilot to innowacyjny asystent programowania oparty na sztucznej inteligencji, opracowany przez GitHub we współpracy z OpenAI. Wykorzystuje zaawansowane modele językowe, aby sugerować fragmenty kodu, całe funkcje, a nawet całe pliki w czasie rzeczywistym, bezpośrednio w środowisku programistycznym (IDE).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33544" y="5283637"/>
            <a:ext cx="4291370" cy="1833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Dzięki integracji z popularnymi edytorami kodu, takimi jak Visual Studio Code, Copilot staje się niewidzialnym partnerem, który pomaga pisać kod szybciej i efektywniej, zmniejszając obciążenie poznawcze programistów.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78" y="2017633"/>
            <a:ext cx="7966710" cy="5450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280517"/>
            <a:ext cx="1278255" cy="407075"/>
          </a:xfrm>
          <a:prstGeom prst="roundRect">
            <a:avLst>
              <a:gd name="adj" fmla="val 17883"/>
            </a:avLst>
          </a:prstGeom>
          <a:solidFill>
            <a:srgbClr val="460707"/>
          </a:solidFill>
          <a:ln/>
        </p:spPr>
      </p:sp>
      <p:sp>
        <p:nvSpPr>
          <p:cNvPr id="3" name="Text 1"/>
          <p:cNvSpPr/>
          <p:nvPr/>
        </p:nvSpPr>
        <p:spPr>
          <a:xfrm>
            <a:off x="888206" y="1345406"/>
            <a:ext cx="101846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INTEGRACJA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1774150"/>
            <a:ext cx="8499158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Integracja z Visual Studio Code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58309" y="2994065"/>
            <a:ext cx="4226838" cy="3364587"/>
          </a:xfrm>
          <a:prstGeom prst="roundRect">
            <a:avLst>
              <a:gd name="adj" fmla="val 4348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58309" y="2963585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7" name="Shape 5"/>
          <p:cNvSpPr/>
          <p:nvPr/>
        </p:nvSpPr>
        <p:spPr>
          <a:xfrm>
            <a:off x="2546687" y="266914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</p:sp>
      <p:sp>
        <p:nvSpPr>
          <p:cNvPr id="8" name="Text 6"/>
          <p:cNvSpPr/>
          <p:nvPr/>
        </p:nvSpPr>
        <p:spPr>
          <a:xfrm>
            <a:off x="2741712" y="283166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05364" y="3535680"/>
            <a:ext cx="373272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Połączenie konta GitHub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05364" y="4378047"/>
            <a:ext cx="373272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Pierwszym krokiem jest autoryzacja VS Code, aby uzyskać dostęp do konta GitHub. Jest to kluczowe dla synchronizacji ustawień i subskrypcji.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5201722" y="2994065"/>
            <a:ext cx="4226838" cy="3364587"/>
          </a:xfrm>
          <a:prstGeom prst="roundRect">
            <a:avLst>
              <a:gd name="adj" fmla="val 4348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5201722" y="2963585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3" name="Shape 11"/>
          <p:cNvSpPr/>
          <p:nvPr/>
        </p:nvSpPr>
        <p:spPr>
          <a:xfrm>
            <a:off x="6990100" y="266914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</p:sp>
      <p:sp>
        <p:nvSpPr>
          <p:cNvPr id="14" name="Text 12"/>
          <p:cNvSpPr/>
          <p:nvPr/>
        </p:nvSpPr>
        <p:spPr>
          <a:xfrm>
            <a:off x="7185124" y="283166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448776" y="3535680"/>
            <a:ext cx="373272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Instalacja rozszerzenia Copilot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448776" y="4378047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Zainstaluj oficjalne rozszerzenie GitHub Copilot z Marketplace VS Code. Proces jest szybki i intuicyjny.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9645134" y="2994065"/>
            <a:ext cx="4226957" cy="3364587"/>
          </a:xfrm>
          <a:prstGeom prst="roundRect">
            <a:avLst>
              <a:gd name="adj" fmla="val 4348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9645134" y="2963585"/>
            <a:ext cx="4226957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9" name="Shape 17"/>
          <p:cNvSpPr/>
          <p:nvPr/>
        </p:nvSpPr>
        <p:spPr>
          <a:xfrm>
            <a:off x="11433631" y="266914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</p:sp>
      <p:sp>
        <p:nvSpPr>
          <p:cNvPr id="20" name="Text 18"/>
          <p:cNvSpPr/>
          <p:nvPr/>
        </p:nvSpPr>
        <p:spPr>
          <a:xfrm>
            <a:off x="11628656" y="283166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9892189" y="3535680"/>
            <a:ext cx="37328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Aktywacja i konfiguracja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892189" y="4378047"/>
            <a:ext cx="37328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 instalacji, aktywuj Copilota, logując się przez przeglądarkę. Możesz dostosować ustawienia, takie jak sugestie, style kodu i filtry bezpieczeństwa.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8309" y="66023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Dzięki bezproblemowej integracji, Copilot staje się naturalnym rozszerzeniem środowiska pracy każdego programisty.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031677"/>
            <a:ext cx="841653" cy="380167"/>
          </a:xfrm>
          <a:prstGeom prst="roundRect">
            <a:avLst>
              <a:gd name="adj" fmla="val 18192"/>
            </a:avLst>
          </a:prstGeom>
          <a:solidFill>
            <a:srgbClr val="460707"/>
          </a:solidFill>
          <a:ln/>
        </p:spPr>
      </p:sp>
      <p:sp>
        <p:nvSpPr>
          <p:cNvPr id="3" name="Text 1"/>
          <p:cNvSpPr/>
          <p:nvPr/>
        </p:nvSpPr>
        <p:spPr>
          <a:xfrm>
            <a:off x="881777" y="1093351"/>
            <a:ext cx="594717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OFERTA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58309" y="1489948"/>
            <a:ext cx="8366522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Plany subskrypcji GitHub Copilot</a:t>
            </a:r>
            <a:endParaRPr lang="en-US" sz="3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324695"/>
            <a:ext cx="1705332" cy="17053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4274344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Copilot Free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8309" y="4730115"/>
            <a:ext cx="3095149" cy="1926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Darmowy dostęp dla zweryfikowanych studentów i popularnych projektów open-source. Ograniczone funkcjonalności, doskonały do nauki i małych projektów.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74" y="2324695"/>
            <a:ext cx="1705451" cy="17054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97774" y="4274463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Copilot Pro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4097774" y="4730234"/>
            <a:ext cx="3095268" cy="1926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 indywidualny z pełnym dostępem do wszystkich funkcji, szybszymi sugestiami i priorytetowym wsparciem. Idealny dla profesjonalnych deweloperów.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358" y="2324695"/>
            <a:ext cx="1705332" cy="17053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37358" y="4274344"/>
            <a:ext cx="2710220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Copilot Business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7437358" y="4730115"/>
            <a:ext cx="3095149" cy="160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Dla zespołów i małych firm. Oferuje scentralizowane zarządzanie, polityki bezpieczeństwa i integrację z narzędziami firmowymi.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6823" y="2324695"/>
            <a:ext cx="1705451" cy="170545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76823" y="4274463"/>
            <a:ext cx="297715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Copilot Enterprise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10776823" y="4730234"/>
            <a:ext cx="3095268" cy="1926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Rozwiązanie dla dużych organizacji, z zaawansowanymi funkcjami bezpieczeństwa, kontrolą nad danymi i dostosowaniem do infrastruktury korporacyjnej.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758309" y="6876812"/>
            <a:ext cx="1311378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Wybór odpowiedniego planu zależy od indywidualnych potrzeb i skali projektu, od studenta po globalną korporację.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3416" y="521256"/>
            <a:ext cx="1742718" cy="297180"/>
          </a:xfrm>
          <a:prstGeom prst="roundRect">
            <a:avLst>
              <a:gd name="adj" fmla="val 19288"/>
            </a:avLst>
          </a:prstGeom>
          <a:solidFill>
            <a:srgbClr val="460707"/>
          </a:solidFill>
          <a:ln/>
        </p:spPr>
      </p:sp>
      <p:sp>
        <p:nvSpPr>
          <p:cNvPr id="3" name="Text 1"/>
          <p:cNvSpPr/>
          <p:nvPr/>
        </p:nvSpPr>
        <p:spPr>
          <a:xfrm>
            <a:off x="765691" y="572333"/>
            <a:ext cx="153816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KLUCZOWA KONCEPCJA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663416" y="872133"/>
            <a:ext cx="5530810" cy="448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Agenci Copilot - Czym są?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663416" y="3010853"/>
            <a:ext cx="4385667" cy="1463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Agenci Copilot to wyspecjalizowane instancje GitHub Copilot, które działają w oparciu o precyzyjnie zdefiniowane instrukcje (prompty). Ich główną rolą jest automatyzacja złożonych zadań programistycznych, takich jak generowanie testów, refaktoryzacja kodu, czy tworzenie dokumentacji.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663416" y="4595455"/>
            <a:ext cx="4385667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Kluczem do ich skuteczności jest jakość dostarczonych promptów. Dobrze zdefiniowany prompt pozwala agentowi zrozumieć kontekst i cel zadania, co przekłada się na generowanie trafnych i użytecznych sugestii.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999" y="1673543"/>
            <a:ext cx="7651313" cy="523505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19282" y="7361873"/>
            <a:ext cx="13047702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„Jakość promptów determinuje skuteczność agenta.”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63416" y="7210782"/>
            <a:ext cx="22860" cy="546140"/>
          </a:xfrm>
          <a:prstGeom prst="rect">
            <a:avLst/>
          </a:prstGeom>
          <a:solidFill>
            <a:srgbClr val="C91313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1635" y="551259"/>
            <a:ext cx="2199561" cy="319683"/>
          </a:xfrm>
          <a:prstGeom prst="roundRect">
            <a:avLst>
              <a:gd name="adj" fmla="val 18963"/>
            </a:avLst>
          </a:prstGeom>
          <a:solidFill>
            <a:srgbClr val="460707"/>
          </a:solidFill>
          <a:ln/>
        </p:spPr>
      </p:sp>
      <p:sp>
        <p:nvSpPr>
          <p:cNvPr id="3" name="Text 1"/>
          <p:cNvSpPr/>
          <p:nvPr/>
        </p:nvSpPr>
        <p:spPr>
          <a:xfrm>
            <a:off x="809863" y="605314"/>
            <a:ext cx="1983105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PRAKTYCZNE ZASTOSOWANIE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01635" y="930950"/>
            <a:ext cx="6430447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Case Study: Agent "Nieroba"</a:t>
            </a:r>
            <a:endParaRPr lang="en-US" sz="2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31" y="1799868"/>
            <a:ext cx="7599164" cy="53124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92866" y="2934057"/>
            <a:ext cx="4343400" cy="1322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Przykład agenta "Nieroba" doskonale ilustruje, jak ważne są odpowiednie instrukcje. Bez precyzyjnych i klarownych promptów, agent nie był w stanie zrozumieć oczekiwań i konsekwentnie nie wykonywał żadnych zadań.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592866" y="4391382"/>
            <a:ext cx="4343400" cy="1586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 lekcja podkreśla fundamentalną zasadę pracy z AI: nawet najbardziej zaawansowane narzędzia wymagają ludzkiej precyzji w definiowaniu celów. Inwestycja czasu w tworzenie efektywnych promptów zwraca się wielokrotnie w postaci lepszych i szybszych wyników.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01635" y="7450217"/>
            <a:ext cx="13227129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Agent "Nieroba" nie generował żadnych sugestii ani kodu, ponieważ nie otrzymał odpowiedniego zestawu instrukcji.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6162" y="570548"/>
            <a:ext cx="734854" cy="310396"/>
          </a:xfrm>
          <a:prstGeom prst="roundRect">
            <a:avLst>
              <a:gd name="adj" fmla="val 19092"/>
            </a:avLst>
          </a:prstGeom>
          <a:solidFill>
            <a:srgbClr val="460707"/>
          </a:solidFill>
          <a:ln/>
        </p:spPr>
      </p:sp>
      <p:sp>
        <p:nvSpPr>
          <p:cNvPr id="3" name="Text 1"/>
          <p:cNvSpPr/>
          <p:nvPr/>
        </p:nvSpPr>
        <p:spPr>
          <a:xfrm>
            <a:off x="831890" y="623411"/>
            <a:ext cx="523399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ZASOBY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26162" y="938332"/>
            <a:ext cx="8658463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Gotowe bazy agentów: awesome-copilot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726162" y="3147060"/>
            <a:ext cx="4332565" cy="1279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Społeczność open-source aktywnie rozwija i udostępnia gotowe rozwiązania dla GitHub Copilot. Repozytorium "awesome-copilot" na GitHub jest doskonałym źródłem inspiracji i praktycznych agentów.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26162" y="4555569"/>
            <a:ext cx="4332565" cy="1535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Dostęp do szerokiej gamy gotowych promptów.</a:t>
            </a:r>
            <a:endParaRPr lang="en-US" sz="13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Możliwość uczenia się od doświadczonych programistów.</a:t>
            </a:r>
            <a:endParaRPr lang="en-US" sz="13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Szybkie wdrożenie agentów do własnych projektów.</a:t>
            </a:r>
            <a:endParaRPr lang="en-US" sz="135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Wspieranie rozwoju AI w programowaniu.</a:t>
            </a: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90" y="1779151"/>
            <a:ext cx="7152799" cy="57514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158954"/>
            <a:ext cx="2557701" cy="407075"/>
          </a:xfrm>
          <a:prstGeom prst="roundRect">
            <a:avLst>
              <a:gd name="adj" fmla="val 17883"/>
            </a:avLst>
          </a:prstGeom>
          <a:solidFill>
            <a:srgbClr val="460707"/>
          </a:solidFill>
          <a:ln/>
        </p:spPr>
      </p:sp>
      <p:sp>
        <p:nvSpPr>
          <p:cNvPr id="3" name="Text 1"/>
          <p:cNvSpPr/>
          <p:nvPr/>
        </p:nvSpPr>
        <p:spPr>
          <a:xfrm>
            <a:off x="888206" y="1223843"/>
            <a:ext cx="2297906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ZAAWANSOWANY PRZYKŁAD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1652588"/>
            <a:ext cx="131137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Przykład profesjonalnego agenta: typescript-mcp-expert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602218" y="3117652"/>
            <a:ext cx="6604754" cy="3952875"/>
          </a:xfrm>
          <a:prstGeom prst="roundRect">
            <a:avLst>
              <a:gd name="adj" fmla="val 3946"/>
            </a:avLst>
          </a:prstGeom>
          <a:solidFill>
            <a:srgbClr val="510C04">
              <a:alpha val="95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18793" y="3334226"/>
            <a:ext cx="28914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Zestaw instrukcji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18793" y="3907036"/>
            <a:ext cx="6171605" cy="1039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typescript-5-es2022.instructions.md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typescript-mcp-server.instructions.md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typespec-m365-copilot.instructions.md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18793" y="5141920"/>
            <a:ext cx="617160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 pliki dostarczają agentowi precyzyjnej wiedzy z zakresu TypeScript, konfiguracji serwera i integracji z Microsoft 365 Copilot, co pozwala mu generować bardzo specyficzny i złożony kod.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3334226"/>
            <a:ext cx="48573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Wdrożenie agenta w VS Code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7139" y="3907036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Aby skorzystać z takiego agenta, należy pobrać jego pliki instrukcji z repozytorium GitHub. Następnie, w VS Code, można zaimportować te instrukcje i skonfigurować Copilota tak, aby korzystał z nich podczas pracy nad projektem.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337183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Pozwala to na automatyzację skomplikowanych zadań, takich jak generowanie boilerplate'u dla określonych architektur, czy implementacja zaawansowanych wzorców projektowych, znacznie przyspieszając proces developmentu.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7349" y="547926"/>
            <a:ext cx="626269" cy="317063"/>
          </a:xfrm>
          <a:prstGeom prst="roundRect">
            <a:avLst>
              <a:gd name="adj" fmla="val 19004"/>
            </a:avLst>
          </a:prstGeom>
          <a:solidFill>
            <a:srgbClr val="460707"/>
          </a:solidFill>
          <a:ln/>
        </p:spPr>
      </p:sp>
      <p:sp>
        <p:nvSpPr>
          <p:cNvPr id="3" name="Text 1"/>
          <p:cNvSpPr/>
          <p:nvPr/>
        </p:nvSpPr>
        <p:spPr>
          <a:xfrm>
            <a:off x="804862" y="601623"/>
            <a:ext cx="411242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97349" y="924282"/>
            <a:ext cx="7383304" cy="471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Live Demo: Budowa aplikacji CRM</a:t>
            </a:r>
            <a:endParaRPr lang="en-US" sz="2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98" y="1618655"/>
            <a:ext cx="11912084" cy="46992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12219" y="3246150"/>
            <a:ext cx="2369660" cy="678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Przygotowanie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212219" y="4016693"/>
            <a:ext cx="2369660" cy="47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Zbierz wymagania z project.txt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158264" y="3787966"/>
            <a:ext cx="2369660" cy="339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Generowanie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158264" y="4219089"/>
            <a:ext cx="2369660" cy="47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Tworzenie kodu z promptów Copilot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9138698" y="3246150"/>
            <a:ext cx="2369660" cy="339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Finalizacja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9138698" y="3677274"/>
            <a:ext cx="2369660" cy="47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Testy i gotowa aplikacja CRM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97349" y="6484858"/>
            <a:ext cx="13235702" cy="524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Podczas demonstracji, przy użyciu 8 precyzyjnych promptów i wcześniej zdefiniowanych wymagań w pliku projekt.txt, została wygenerowana w pełni działająca aplikacja CRM.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97349" y="7176135"/>
            <a:ext cx="13235702" cy="524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Wykorzystany stack technologiczny obejmował TypeScript, React, Vite oraz TailwindCSS, co pokazuje wszechstronność i efektywność Copilota w nowoczesnym środowisku web developmentu.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1017</Words>
  <Application>Microsoft Office PowerPoint</Application>
  <PresentationFormat>Niestandardowy</PresentationFormat>
  <Paragraphs>107</Paragraphs>
  <Slides>11</Slides>
  <Notes>10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5" baseType="lpstr">
      <vt:lpstr>Dela Gothic One</vt:lpstr>
      <vt:lpstr>DM Sans</vt:lpstr>
      <vt:lpstr>Arial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Roman Piotr</cp:lastModifiedBy>
  <cp:revision>3</cp:revision>
  <dcterms:created xsi:type="dcterms:W3CDTF">2026-02-01T20:37:33Z</dcterms:created>
  <dcterms:modified xsi:type="dcterms:W3CDTF">2026-02-01T20:42:56Z</dcterms:modified>
</cp:coreProperties>
</file>